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291AE46-C863-DA2D-F952-DDD23AA300F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5D70951-0A37-7893-C9CE-D39809A0154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61CDE6A-AE80-AE9C-814F-BABCB8B2DE3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F655DD3-5076-F7C6-3E80-ED80349D230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50A32504-1318-AEB0-6D92-F2818C73836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5D5C5A9-068E-F462-72F5-A65CB2FD69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57A15C-71C6-45E3-B440-D8967FDCA50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D40FB1F-05B5-FF2B-B857-56E1E376D0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0D0522-1366-4224-B88A-2BA7CC4FC60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85F9B0B4-98D0-CF0F-274B-2EC6B439635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BEFBB85-5BA0-BA66-07DE-0BFCACEA2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D19A283-BAEF-1C66-2ACF-EDBEC4C924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AC376A-F561-4692-94D9-DE38D255BEA4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39FA4163-8B3B-E18C-1242-E0E8A017C62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955E84F-4602-86C2-F5B8-D4188D8491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013A403-19EB-40BD-A383-4A80F04D3E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26D24D-D379-4EE4-8432-070AD04D6863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BA1FAA80-8E9D-91E6-65CD-BBDC3CE27F4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6BE6BC6-1ECB-DC7A-5A36-3E7170C649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C99B13B-F602-22A2-E3D7-11E93E4C05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AC087B-024E-484A-997D-11FC373203B9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EBD04456-565C-8527-2024-F4FC51430B9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1CF2E3C-AC38-BF98-E4BC-E2540E0217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0553-C541-18B8-9244-5D289694B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327FCE-4657-2005-7E62-25AED7046C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44CE3-6CDD-B5B0-723F-617F5E1BA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86844-6FE1-D762-E989-81EB54BD7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6B958-C191-7EEF-5C9F-A176BEB01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9CC40-D301-4459-ABD0-CD2F302FDB3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499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815E2-6B9E-6FDE-F82F-A31009499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FF9481-C664-9913-B7C5-B05B2368E9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D373B-8421-5F0F-7A89-64C069699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8448A-3C3D-CC61-D062-642C56A36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CAF96-8FE6-6AC6-6681-A44E96F94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0F5A6-CE63-4AA3-A424-73EFF82870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52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1469B2-2F83-C9F9-1E0E-ECFDC41E25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DFA34-A7A6-05E5-285B-3CCF68511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FD96F-40C3-A31F-E95B-E1B14FE91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68BB2-003B-8D78-CE17-BD30E3808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FCDE8-D06C-78E5-2297-DEF9F1939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F99DD-F288-4829-BB5D-A44A386F12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868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71DA6-10CD-F2D9-488F-2E0095F98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21712-8246-7C12-531F-80B10A1BA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2D86A-4E3C-F043-CC49-A737AA9DD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08E8B-35E2-3D72-D23C-7D6025C2A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A89C4-54FC-58B1-5FF5-D5A224658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6A5E9-43AD-4A6F-8F54-272EE2BED4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43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3C369-AAD0-EC43-C410-85518AD3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03203-166D-74A4-4E2C-03B9A867D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EE1D9-2741-9D11-E26F-3FB3558A2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0D56D-F13A-1AE5-A43A-C67C8197A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398B1-769D-BC02-325E-E144FA2EA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71C0D-39CE-4568-AF61-2686A187C0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823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9CCCC-FCF5-05DC-B8BC-E85AAA9FE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9CDEF-7456-0540-C982-44B7F2DBF0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ADE0B-F750-B326-AAB8-DFF07DD08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87E7F-DDE6-30EF-25C0-FB3431B93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B2C69-9EF3-DD69-A830-E52B3E1F3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C4709-513D-8576-D6B3-B56CB201C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BA991-8A7C-4E38-A508-D92F21A520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458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968D4-FB41-4080-2E89-90C42CC64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557C7-9856-A276-BBAF-E9F87F960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8AA431-B427-4B4D-5F81-26DC74A03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3D7542-16DE-34E3-AE19-B9A0E3FD6B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FE3301-11A7-95B7-23F2-9AC6D231A8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4FEA81-6469-615B-148B-434A861C5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C02DD-BBF3-5100-4179-75E01CBB0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40CE26-8C99-AE45-11A1-CAB0E1779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F832C-02FC-4C8A-A01E-38867D51B2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297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368B-0373-6128-2AB4-EEC125CE3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816623-1FE4-F743-0612-592502077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9B6C0F-0EBA-F738-CEB1-BFA86609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EDCB61-94D6-7F28-8D1F-7B2A3CAA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21BE3-515B-4693-8AE7-477D120AC8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455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DF7635-4298-5003-BF47-F80DB51D3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4CEDBB-CC4B-91AF-F775-C1CBBC36B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34CE21-8E9F-0E46-B837-0596459BB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311B1-CE3E-4535-882D-D64F8DF9DE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87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0A1D3-139C-0061-1343-9348A6F6E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DD432-5364-B406-E8B7-DA44C5319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C66343-8C90-79FE-465A-9426F3B91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DAAE5-343A-BB4E-91DD-C3048D927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38484-17FA-2570-CF71-88DA227FF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0ECE8-D4B9-9E3D-4B43-9AA36EAAD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0C241-D329-4661-8D6D-2CEAF2BCB4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95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C5DFF-7F0F-2153-ED94-4842932F5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1CBC3E-C0DE-0B3C-74A3-B2EA043F88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A43216-9685-6A33-2D95-81002191B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53765-81AE-DBD4-9506-EC3A6C0AF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B959F-731E-D4D7-3F5A-B6757E4C8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002B20-3385-25F9-8681-9E77420C0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EBA74-85E6-4EE0-8818-6511A22E56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284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A48765F-8655-0B3D-D528-2490D6E55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1038D87-AE35-5D51-99D8-ADCA6B8C7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C01145F-619C-4B98-F624-DB2572286C1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213CCFA-F9F0-A531-4A0E-41339E6EF3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B82B23C-A494-74DD-1014-61FAC62F2A1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8E181D-D033-4F2B-B368-C67B90DDA41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30A6601-B8F1-61A9-850A-74E256C472C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NZ" altLang="en-US" sz="7200" b="1">
                <a:solidFill>
                  <a:srgbClr val="FF0000"/>
                </a:solidFill>
                <a:latin typeface="Chiller" panose="04020404031007020602" pitchFamily="82" charset="0"/>
              </a:rPr>
              <a:t>Derivatives</a:t>
            </a:r>
            <a:r>
              <a:rPr lang="en-NZ" altLang="en-US" sz="7200" b="1">
                <a:latin typeface="Chiller" panose="04020404031007020602" pitchFamily="82" charset="0"/>
              </a:rPr>
              <a:t> </a:t>
            </a:r>
            <a:r>
              <a:rPr lang="en-NZ" altLang="en-US" sz="7200" b="1">
                <a:solidFill>
                  <a:srgbClr val="FF0000"/>
                </a:solidFill>
                <a:latin typeface="Chiller" panose="04020404031007020602" pitchFamily="82" charset="0"/>
              </a:rPr>
              <a:t>of </a:t>
            </a:r>
            <a:br>
              <a:rPr lang="en-NZ" altLang="en-US" sz="7200" b="1">
                <a:solidFill>
                  <a:srgbClr val="FF0000"/>
                </a:solidFill>
                <a:latin typeface="Chiller" panose="04020404031007020602" pitchFamily="82" charset="0"/>
              </a:rPr>
            </a:br>
            <a:r>
              <a:rPr lang="en-NZ" altLang="en-US" sz="7200" b="1">
                <a:solidFill>
                  <a:srgbClr val="FF0000"/>
                </a:solidFill>
                <a:latin typeface="Chiller" panose="04020404031007020602" pitchFamily="82" charset="0"/>
              </a:rPr>
              <a:t>Acid Chlorides</a:t>
            </a:r>
            <a:endParaRPr lang="en-GB" altLang="en-US" sz="7200" b="1">
              <a:solidFill>
                <a:srgbClr val="FF0000"/>
              </a:solidFill>
              <a:latin typeface="Chiller" panose="04020404031007020602" pitchFamily="82" charset="0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950C021A-00A6-2899-937C-DB723CAF5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789363"/>
            <a:ext cx="27527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6E6FD8C-F958-1727-41F5-DA6E59970E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sz="4800">
                <a:solidFill>
                  <a:srgbClr val="FF0000"/>
                </a:solidFill>
                <a:latin typeface="Chiller" panose="04020404031007020602" pitchFamily="82" charset="0"/>
              </a:rPr>
              <a:t>Derivatives of methanoyl chloride</a:t>
            </a:r>
            <a:endParaRPr lang="en-GB" altLang="en-US" sz="4800">
              <a:solidFill>
                <a:srgbClr val="FF0000"/>
              </a:solidFill>
              <a:latin typeface="Chiller" panose="04020404031007020602" pitchFamily="82" charset="0"/>
            </a:endParaRP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3D6F1EB-6F6D-11F3-2F1B-8144E5A6F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565400"/>
            <a:ext cx="1944687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NZ" altLang="en-US" sz="2400"/>
              <a:t>Methanoic </a:t>
            </a:r>
          </a:p>
          <a:p>
            <a:pPr algn="ctr"/>
            <a:r>
              <a:rPr lang="en-NZ" altLang="en-US" sz="2400"/>
              <a:t>Acid</a:t>
            </a:r>
            <a:endParaRPr lang="en-GB" altLang="en-US" sz="2400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56B03B5D-E6D8-DCF7-DB1E-332A0C6A1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565400"/>
            <a:ext cx="1944687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NZ" altLang="en-US" sz="2400"/>
              <a:t>Methanoyl </a:t>
            </a:r>
          </a:p>
          <a:p>
            <a:pPr algn="ctr"/>
            <a:r>
              <a:rPr lang="en-NZ" altLang="en-US" sz="2400"/>
              <a:t>chloride</a:t>
            </a:r>
            <a:endParaRPr lang="en-GB" altLang="en-US" sz="2400"/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7BC64FD2-082F-398A-4280-ECD76C8C6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6238" y="2924175"/>
            <a:ext cx="22320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id="{27AA6E2A-B1B0-2A11-06A1-83FAE98D7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2420938"/>
            <a:ext cx="903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NZ" altLang="en-US"/>
              <a:t>PCl</a:t>
            </a:r>
            <a:r>
              <a:rPr lang="en-NZ" altLang="en-US" baseline="-25000"/>
              <a:t>5</a:t>
            </a:r>
            <a:r>
              <a:rPr lang="en-NZ" altLang="en-US"/>
              <a:t> or</a:t>
            </a:r>
            <a:endParaRPr lang="en-GB" altLang="en-US"/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id="{AFD53665-7631-AF33-C83D-95D4A08FA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2997200"/>
            <a:ext cx="814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NZ" altLang="en-US"/>
              <a:t>SOCl</a:t>
            </a:r>
            <a:r>
              <a:rPr lang="en-NZ" altLang="en-US" baseline="-25000"/>
              <a:t>2</a:t>
            </a:r>
            <a:endParaRPr lang="en-GB" altLang="en-US" baseline="-25000"/>
          </a:p>
        </p:txBody>
      </p:sp>
      <p:pic>
        <p:nvPicPr>
          <p:cNvPr id="3083" name="Picture 11">
            <a:extLst>
              <a:ext uri="{FF2B5EF4-FFF2-40B4-BE49-F238E27FC236}">
                <a16:creationId xmlns:a16="http://schemas.microsoft.com/office/drawing/2014/main" id="{CDF3ED27-1C6F-B6AE-2FC8-9BA82C1D2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149725"/>
            <a:ext cx="27527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4" name="Text Box 12">
            <a:extLst>
              <a:ext uri="{FF2B5EF4-FFF2-40B4-BE49-F238E27FC236}">
                <a16:creationId xmlns:a16="http://schemas.microsoft.com/office/drawing/2014/main" id="{59DEAF67-AEDD-F7BA-51E8-3D5A19C10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9425" y="3736975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2B9A9571-5685-1C19-5C95-F8D1E1C14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357563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altLang="en-US"/>
              <a:t>HCOCl</a:t>
            </a:r>
            <a:endParaRPr lang="en-GB" altLang="en-US"/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BEB86B2C-4F61-5BC8-9F24-9B2DA2805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75" y="3448050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altLang="en-US"/>
              <a:t>HCOOH</a:t>
            </a:r>
            <a:endParaRPr lang="en-GB" altLang="en-US"/>
          </a:p>
        </p:txBody>
      </p:sp>
      <p:pic>
        <p:nvPicPr>
          <p:cNvPr id="3087" name="Picture 15">
            <a:extLst>
              <a:ext uri="{FF2B5EF4-FFF2-40B4-BE49-F238E27FC236}">
                <a16:creationId xmlns:a16="http://schemas.microsoft.com/office/drawing/2014/main" id="{E7846596-3794-06E5-6969-FBA44DB8F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76700"/>
            <a:ext cx="2663825" cy="247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8" name="Text Box 16">
            <a:extLst>
              <a:ext uri="{FF2B5EF4-FFF2-40B4-BE49-F238E27FC236}">
                <a16:creationId xmlns:a16="http://schemas.microsoft.com/office/drawing/2014/main" id="{92F7331C-7E1D-9C2F-A43D-10BF44FE3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6463" y="1865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089" name="Text Box 17">
            <a:extLst>
              <a:ext uri="{FF2B5EF4-FFF2-40B4-BE49-F238E27FC236}">
                <a16:creationId xmlns:a16="http://schemas.microsoft.com/office/drawing/2014/main" id="{9CC7F54C-2DF6-CDD1-2730-3E457F566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1773238"/>
            <a:ext cx="2935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altLang="en-US" sz="4000">
                <a:solidFill>
                  <a:srgbClr val="008000"/>
                </a:solidFill>
                <a:latin typeface="Chiller" panose="04020404031007020602" pitchFamily="82" charset="0"/>
              </a:rPr>
              <a:t>What is produced?</a:t>
            </a:r>
            <a:endParaRPr lang="en-GB" altLang="en-US" sz="4000">
              <a:solidFill>
                <a:srgbClr val="008000"/>
              </a:solidFill>
              <a:latin typeface="Chiller" panose="04020404031007020602" pitchFamily="82" charset="0"/>
            </a:endParaRPr>
          </a:p>
        </p:txBody>
      </p:sp>
      <p:sp>
        <p:nvSpPr>
          <p:cNvPr id="3090" name="Text Box 18">
            <a:extLst>
              <a:ext uri="{FF2B5EF4-FFF2-40B4-BE49-F238E27FC236}">
                <a16:creationId xmlns:a16="http://schemas.microsoft.com/office/drawing/2014/main" id="{40CC0D37-34A5-C1AE-3673-228DB6FBB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1196975"/>
            <a:ext cx="56499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altLang="en-US" sz="4000">
                <a:solidFill>
                  <a:srgbClr val="008000"/>
                </a:solidFill>
                <a:latin typeface="Chiller" panose="04020404031007020602" pitchFamily="82" charset="0"/>
              </a:rPr>
              <a:t>What else can be used to convert a </a:t>
            </a:r>
          </a:p>
          <a:p>
            <a:r>
              <a:rPr lang="en-NZ" altLang="en-US" sz="4000">
                <a:solidFill>
                  <a:srgbClr val="008000"/>
                </a:solidFill>
                <a:latin typeface="Chiller" panose="04020404031007020602" pitchFamily="82" charset="0"/>
              </a:rPr>
              <a:t>carboxylic acid to an acid chloride</a:t>
            </a:r>
            <a:endParaRPr lang="en-GB" altLang="en-US" sz="4000">
              <a:solidFill>
                <a:srgbClr val="008000"/>
              </a:solidFill>
              <a:latin typeface="Chiller" panose="040204040310070206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4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xit" presetSubtype="4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0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077" grpId="1" animBg="1"/>
      <p:bldP spid="3079" grpId="0" animBg="1"/>
      <p:bldP spid="3081" grpId="0"/>
      <p:bldP spid="3081" grpId="1"/>
      <p:bldP spid="3082" grpId="0"/>
      <p:bldP spid="3082" grpId="1"/>
      <p:bldP spid="3084" grpId="0"/>
      <p:bldP spid="3085" grpId="0"/>
      <p:bldP spid="3085" grpId="1"/>
      <p:bldP spid="3086" grpId="0"/>
      <p:bldP spid="3086" grpId="1"/>
      <p:bldP spid="3088" grpId="0"/>
      <p:bldP spid="3089" grpId="0"/>
      <p:bldP spid="3089" grpId="1"/>
      <p:bldP spid="3089" grpId="2"/>
      <p:bldP spid="3090" grpId="0"/>
      <p:bldP spid="3090" grpId="1"/>
      <p:bldP spid="3090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5AAB21B-A6C3-0D88-E1E5-A6E5584C04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sz="4800">
                <a:solidFill>
                  <a:srgbClr val="FF0000"/>
                </a:solidFill>
                <a:latin typeface="Chiller" panose="04020404031007020602" pitchFamily="82" charset="0"/>
              </a:rPr>
              <a:t>Derivatives of methanoyl chloride</a:t>
            </a:r>
            <a:endParaRPr lang="en-GB" altLang="en-US" sz="4800">
              <a:solidFill>
                <a:srgbClr val="FF0000"/>
              </a:solidFill>
              <a:latin typeface="Chiller" panose="04020404031007020602" pitchFamily="82" charset="0"/>
            </a:endParaRP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F424140-A850-C787-4E70-5101C09B8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565400"/>
            <a:ext cx="1944687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NZ" altLang="en-US" sz="2400"/>
              <a:t>Methanoyl </a:t>
            </a:r>
          </a:p>
          <a:p>
            <a:pPr algn="ctr"/>
            <a:r>
              <a:rPr lang="en-NZ" altLang="en-US" sz="2400"/>
              <a:t>chloride</a:t>
            </a:r>
            <a:endParaRPr lang="en-GB" altLang="en-US" sz="2400"/>
          </a:p>
        </p:txBody>
      </p:sp>
      <p:sp>
        <p:nvSpPr>
          <p:cNvPr id="5125" name="Line 5">
            <a:extLst>
              <a:ext uri="{FF2B5EF4-FFF2-40B4-BE49-F238E27FC236}">
                <a16:creationId xmlns:a16="http://schemas.microsoft.com/office/drawing/2014/main" id="{E6CC3CC9-85E9-60FA-503B-C54BA9CDF6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6238" y="2924175"/>
            <a:ext cx="22320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CBA09ECA-BE9C-49D3-8FCC-D8BC51E8F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9425" y="3736975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4EF117AE-2E05-3849-6676-9759561D0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6463" y="1865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5136" name="Text Box 16">
            <a:extLst>
              <a:ext uri="{FF2B5EF4-FFF2-40B4-BE49-F238E27FC236}">
                <a16:creationId xmlns:a16="http://schemas.microsoft.com/office/drawing/2014/main" id="{E8DA270D-AA96-5430-BF58-021329F85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1863" y="2368550"/>
            <a:ext cx="955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NZ" altLang="en-US" sz="2400"/>
              <a:t>H</a:t>
            </a:r>
            <a:r>
              <a:rPr lang="en-NZ" altLang="en-US" sz="2400" baseline="-25000"/>
              <a:t>2</a:t>
            </a:r>
            <a:r>
              <a:rPr lang="en-NZ" altLang="en-US" sz="2400"/>
              <a:t>O</a:t>
            </a:r>
            <a:endParaRPr lang="en-GB" altLang="en-US" sz="2400"/>
          </a:p>
        </p:txBody>
      </p:sp>
      <p:sp>
        <p:nvSpPr>
          <p:cNvPr id="5137" name="Rectangle 17">
            <a:extLst>
              <a:ext uri="{FF2B5EF4-FFF2-40B4-BE49-F238E27FC236}">
                <a16:creationId xmlns:a16="http://schemas.microsoft.com/office/drawing/2014/main" id="{CDA19FF9-0609-7521-E41C-26FDDD214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565400"/>
            <a:ext cx="1944687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NZ" altLang="en-US" sz="2400"/>
              <a:t>Methanoic </a:t>
            </a:r>
          </a:p>
          <a:p>
            <a:pPr algn="ctr"/>
            <a:r>
              <a:rPr lang="en-NZ" altLang="en-US" sz="2400"/>
              <a:t>Acid</a:t>
            </a:r>
            <a:endParaRPr lang="en-GB" altLang="en-US" sz="2400"/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7DED7D95-EB36-07DF-6950-415347AB4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1844675"/>
            <a:ext cx="33543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altLang="en-US" sz="4000">
                <a:solidFill>
                  <a:srgbClr val="008000"/>
                </a:solidFill>
                <a:latin typeface="Chiller" panose="04020404031007020602" pitchFamily="82" charset="0"/>
              </a:rPr>
              <a:t>What is the product?</a:t>
            </a:r>
            <a:endParaRPr lang="en-GB" altLang="en-US" sz="4000">
              <a:solidFill>
                <a:srgbClr val="008000"/>
              </a:solidFill>
              <a:latin typeface="Chiller" panose="04020404031007020602" pitchFamily="82" charset="0"/>
            </a:endParaRPr>
          </a:p>
        </p:txBody>
      </p:sp>
      <p:sp>
        <p:nvSpPr>
          <p:cNvPr id="5139" name="Rectangle 19">
            <a:extLst>
              <a:ext uri="{FF2B5EF4-FFF2-40B4-BE49-F238E27FC236}">
                <a16:creationId xmlns:a16="http://schemas.microsoft.com/office/drawing/2014/main" id="{EEC9A3DD-CDE5-3315-311F-B5E9B260F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492375"/>
            <a:ext cx="1944687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NZ" altLang="en-US" sz="2400"/>
              <a:t>Methanoyl </a:t>
            </a:r>
          </a:p>
          <a:p>
            <a:pPr algn="ctr"/>
            <a:r>
              <a:rPr lang="en-NZ" altLang="en-US" sz="2400"/>
              <a:t>chloride</a:t>
            </a:r>
            <a:endParaRPr lang="en-GB" altLang="en-US" sz="2400"/>
          </a:p>
        </p:txBody>
      </p:sp>
      <p:sp>
        <p:nvSpPr>
          <p:cNvPr id="5140" name="Line 20">
            <a:extLst>
              <a:ext uri="{FF2B5EF4-FFF2-40B4-BE49-F238E27FC236}">
                <a16:creationId xmlns:a16="http://schemas.microsoft.com/office/drawing/2014/main" id="{24D05A02-78E8-EBE5-C653-85F22C6B11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6238" y="2924175"/>
            <a:ext cx="22320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1" name="Text Box 21">
            <a:extLst>
              <a:ext uri="{FF2B5EF4-FFF2-40B4-BE49-F238E27FC236}">
                <a16:creationId xmlns:a16="http://schemas.microsoft.com/office/drawing/2014/main" id="{4062B186-F67A-9A55-69AD-1E6B25725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31623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5142" name="Text Box 22">
            <a:extLst>
              <a:ext uri="{FF2B5EF4-FFF2-40B4-BE49-F238E27FC236}">
                <a16:creationId xmlns:a16="http://schemas.microsoft.com/office/drawing/2014/main" id="{FD080841-7498-19D1-23F1-BEDC3F9B1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3860800"/>
            <a:ext cx="955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NZ" altLang="en-US" sz="2400"/>
              <a:t>NH</a:t>
            </a:r>
            <a:r>
              <a:rPr lang="en-NZ" altLang="en-US" sz="2400" baseline="-25000"/>
              <a:t>3</a:t>
            </a:r>
            <a:endParaRPr lang="en-GB" altLang="en-US" sz="2400"/>
          </a:p>
        </p:txBody>
      </p:sp>
      <p:sp>
        <p:nvSpPr>
          <p:cNvPr id="5143" name="Rectangle 23">
            <a:extLst>
              <a:ext uri="{FF2B5EF4-FFF2-40B4-BE49-F238E27FC236}">
                <a16:creationId xmlns:a16="http://schemas.microsoft.com/office/drawing/2014/main" id="{369DE7D2-E0BA-EDF8-E5A1-1F5C058B6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3213" y="4365625"/>
            <a:ext cx="1944687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NZ" altLang="en-US" sz="2400"/>
              <a:t>Methanamide </a:t>
            </a:r>
          </a:p>
          <a:p>
            <a:pPr algn="ctr"/>
            <a:endParaRPr lang="en-GB" altLang="en-US" sz="2400"/>
          </a:p>
        </p:txBody>
      </p:sp>
      <p:sp>
        <p:nvSpPr>
          <p:cNvPr id="5144" name="Text Box 24">
            <a:extLst>
              <a:ext uri="{FF2B5EF4-FFF2-40B4-BE49-F238E27FC236}">
                <a16:creationId xmlns:a16="http://schemas.microsoft.com/office/drawing/2014/main" id="{A54FDC61-B3E6-30D5-9E0C-78DE74097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00438"/>
            <a:ext cx="3354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altLang="en-US" sz="4000">
                <a:solidFill>
                  <a:srgbClr val="008000"/>
                </a:solidFill>
                <a:latin typeface="Chiller" panose="04020404031007020602" pitchFamily="82" charset="0"/>
              </a:rPr>
              <a:t>What is the product?</a:t>
            </a:r>
            <a:endParaRPr lang="en-GB" altLang="en-US" sz="4000">
              <a:solidFill>
                <a:srgbClr val="008000"/>
              </a:solidFill>
              <a:latin typeface="Chiller" panose="04020404031007020602" pitchFamily="82" charset="0"/>
            </a:endParaRPr>
          </a:p>
        </p:txBody>
      </p:sp>
      <p:sp>
        <p:nvSpPr>
          <p:cNvPr id="5145" name="Rectangle 25">
            <a:extLst>
              <a:ext uri="{FF2B5EF4-FFF2-40B4-BE49-F238E27FC236}">
                <a16:creationId xmlns:a16="http://schemas.microsoft.com/office/drawing/2014/main" id="{13B4E056-1683-6C3D-AD87-FECCA8AFC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5732463"/>
            <a:ext cx="194468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NZ" altLang="en-US" sz="2400"/>
              <a:t>Methanoyl </a:t>
            </a:r>
          </a:p>
          <a:p>
            <a:pPr algn="ctr"/>
            <a:r>
              <a:rPr lang="en-NZ" altLang="en-US" sz="2400"/>
              <a:t>chloride</a:t>
            </a:r>
            <a:endParaRPr lang="en-GB" altLang="en-US" sz="2400"/>
          </a:p>
        </p:txBody>
      </p:sp>
      <p:sp>
        <p:nvSpPr>
          <p:cNvPr id="5146" name="Line 26">
            <a:extLst>
              <a:ext uri="{FF2B5EF4-FFF2-40B4-BE49-F238E27FC236}">
                <a16:creationId xmlns:a16="http://schemas.microsoft.com/office/drawing/2014/main" id="{41D82380-7395-261A-DA35-EE8AF2F750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6238" y="6092825"/>
            <a:ext cx="216058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7" name="Text Box 27">
            <a:extLst>
              <a:ext uri="{FF2B5EF4-FFF2-40B4-BE49-F238E27FC236}">
                <a16:creationId xmlns:a16="http://schemas.microsoft.com/office/drawing/2014/main" id="{B0325C9D-D8F3-78D4-82AE-89D665B62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229225"/>
            <a:ext cx="3354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altLang="en-US" sz="4000">
                <a:solidFill>
                  <a:srgbClr val="008000"/>
                </a:solidFill>
                <a:latin typeface="Chiller" panose="04020404031007020602" pitchFamily="82" charset="0"/>
              </a:rPr>
              <a:t>What is the product?</a:t>
            </a:r>
            <a:endParaRPr lang="en-GB" altLang="en-US" sz="4000">
              <a:solidFill>
                <a:srgbClr val="008000"/>
              </a:solidFill>
              <a:latin typeface="Chiller" panose="04020404031007020602" pitchFamily="82" charset="0"/>
            </a:endParaRPr>
          </a:p>
        </p:txBody>
      </p:sp>
      <p:sp>
        <p:nvSpPr>
          <p:cNvPr id="5148" name="Rectangle 28">
            <a:extLst>
              <a:ext uri="{FF2B5EF4-FFF2-40B4-BE49-F238E27FC236}">
                <a16:creationId xmlns:a16="http://schemas.microsoft.com/office/drawing/2014/main" id="{A0E02554-AB8E-C537-1AD1-BAA0B86B5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5734050"/>
            <a:ext cx="2016125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NZ" altLang="en-US" sz="2400"/>
          </a:p>
          <a:p>
            <a:pPr algn="ctr"/>
            <a:r>
              <a:rPr lang="en-NZ" altLang="en-US" sz="2400"/>
              <a:t>ethyl </a:t>
            </a:r>
          </a:p>
          <a:p>
            <a:pPr algn="ctr"/>
            <a:r>
              <a:rPr lang="en-NZ" altLang="en-US" sz="2400"/>
              <a:t>methanoate </a:t>
            </a:r>
          </a:p>
          <a:p>
            <a:pPr algn="ctr"/>
            <a:endParaRPr lang="en-GB" altLang="en-US" sz="2400"/>
          </a:p>
        </p:txBody>
      </p:sp>
      <p:sp>
        <p:nvSpPr>
          <p:cNvPr id="5149" name="Text Box 29">
            <a:extLst>
              <a:ext uri="{FF2B5EF4-FFF2-40B4-BE49-F238E27FC236}">
                <a16:creationId xmlns:a16="http://schemas.microsoft.com/office/drawing/2014/main" id="{F4FB65CC-BF64-AD5D-0FD8-935E9A51B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7400" y="5608638"/>
            <a:ext cx="93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NZ" altLang="en-US"/>
              <a:t>ethanol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-0.48437 -0.005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19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-5.55556E-7 0.262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25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1111E-6 L 0.00382 0.2520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2593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36" grpId="0"/>
      <p:bldP spid="5137" grpId="1" animBg="1"/>
      <p:bldP spid="5138" grpId="0"/>
      <p:bldP spid="5138" grpId="1"/>
      <p:bldP spid="5139" grpId="0" animBg="1"/>
      <p:bldP spid="5139" grpId="1" animBg="1"/>
      <p:bldP spid="5142" grpId="0"/>
      <p:bldP spid="5143" grpId="0" animBg="1"/>
      <p:bldP spid="5144" grpId="0"/>
      <p:bldP spid="5144" grpId="1"/>
      <p:bldP spid="5145" grpId="0" animBg="1"/>
      <p:bldP spid="5147" grpId="0"/>
      <p:bldP spid="5147" grpId="1"/>
      <p:bldP spid="5148" grpId="0" animBg="1"/>
      <p:bldP spid="51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18B52FC4-7E6B-0DC4-DD5E-8A0F9E182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125</Words>
  <Application>Microsoft Office PowerPoint</Application>
  <PresentationFormat>On-screen Show (4:3)</PresentationFormat>
  <Paragraphs>42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Chiller</vt:lpstr>
      <vt:lpstr>Default Design</vt:lpstr>
      <vt:lpstr>Derivatives of  Acid Chlorides</vt:lpstr>
      <vt:lpstr>Derivatives of methanoyl chloride</vt:lpstr>
      <vt:lpstr>Derivatives of methanoyl chloride</vt:lpstr>
      <vt:lpstr>PowerPoint Presentation</vt:lpstr>
    </vt:vector>
  </TitlesOfParts>
  <Company>Ministry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Derivatives of methanoyl chloride</dc:title>
  <dc:creator>mun091</dc:creator>
  <cp:lastModifiedBy>Nayan GRIFFITHS</cp:lastModifiedBy>
  <cp:revision>6</cp:revision>
  <dcterms:created xsi:type="dcterms:W3CDTF">2006-07-18T02:52:12Z</dcterms:created>
  <dcterms:modified xsi:type="dcterms:W3CDTF">2023-05-23T21:22:38Z</dcterms:modified>
</cp:coreProperties>
</file>